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649985be2994cc6" /><Relationship Type="http://schemas.openxmlformats.org/officeDocument/2006/relationships/extended-properties" Target="/docProps/app.xml" Id="R3f2364370ab540a8" /><Relationship Type="http://schemas.openxmlformats.org/officeDocument/2006/relationships/officeDocument" Target="/ppt/presentation.xml" Id="R265bfeca49d2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312c25c114a0d"/>
  </p:sldMasterIdLst>
  <p:notesMasterIdLst>
    <p:notesMasterId xmlns:r="http://schemas.openxmlformats.org/officeDocument/2006/relationships" r:id="R15f3aa0d67754b2a"/>
  </p:notesMasterIdLst>
  <p:sldIdLst>
    <p:sldId xmlns:r="http://schemas.openxmlformats.org/officeDocument/2006/relationships" id="256" r:id="Re39d368fa84243b8"/>
    <p:sldId xmlns:r="http://schemas.openxmlformats.org/officeDocument/2006/relationships" id="257" r:id="R2a3cb564c285417c"/>
    <p:sldId xmlns:r="http://schemas.openxmlformats.org/officeDocument/2006/relationships" id="258" r:id="Rfa65bb38ce754caa"/>
    <p:sldId xmlns:r="http://schemas.openxmlformats.org/officeDocument/2006/relationships" id="259" r:id="Ra9ba11a8a01c47db"/>
    <p:sldId xmlns:r="http://schemas.openxmlformats.org/officeDocument/2006/relationships" id="260" r:id="R93904651242c4629"/>
    <p:sldId xmlns:r="http://schemas.openxmlformats.org/officeDocument/2006/relationships" id="261" r:id="R138095052bd24b34"/>
    <p:sldId xmlns:r="http://schemas.openxmlformats.org/officeDocument/2006/relationships" id="262" r:id="R3f6611478e154fb2"/>
    <p:sldId xmlns:r="http://schemas.openxmlformats.org/officeDocument/2006/relationships" id="263" r:id="Rc5984a895f4e45f4"/>
    <p:sldId xmlns:r="http://schemas.openxmlformats.org/officeDocument/2006/relationships" id="264" r:id="R023d3a40c3db4eef"/>
    <p:sldId xmlns:r="http://schemas.openxmlformats.org/officeDocument/2006/relationships" id="265" r:id="R91554830d6784a7a"/>
    <p:sldId xmlns:r="http://schemas.openxmlformats.org/officeDocument/2006/relationships" id="266" r:id="R680c85ea3e1443a3"/>
    <p:sldId xmlns:r="http://schemas.openxmlformats.org/officeDocument/2006/relationships" id="267" r:id="R51023e3abcec4994"/>
    <p:sldId xmlns:r="http://schemas.openxmlformats.org/officeDocument/2006/relationships" id="268" r:id="Rd3a4c5e0998c4aae"/>
    <p:sldId xmlns:r="http://schemas.openxmlformats.org/officeDocument/2006/relationships" id="269" r:id="Rcda2dd0e5b714d2e"/>
    <p:sldId xmlns:r="http://schemas.openxmlformats.org/officeDocument/2006/relationships" id="270" r:id="R0e524e7aee76496c"/>
    <p:sldId xmlns:r="http://schemas.openxmlformats.org/officeDocument/2006/relationships" id="271" r:id="R6aeae080040f4a2f"/>
    <p:sldId xmlns:r="http://schemas.openxmlformats.org/officeDocument/2006/relationships" id="272" r:id="R8f94e4cfd4ee4d11"/>
    <p:sldId xmlns:r="http://schemas.openxmlformats.org/officeDocument/2006/relationships" id="273" r:id="Rcca0830d6f994518"/>
    <p:sldId xmlns:r="http://schemas.openxmlformats.org/officeDocument/2006/relationships" id="274" r:id="R1cc6c5c7bcd24a5d"/>
    <p:sldId xmlns:r="http://schemas.openxmlformats.org/officeDocument/2006/relationships" id="275" r:id="Ra09fa5514fbb40d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436a0dc1c8f40de" /><Relationship Type="http://schemas.openxmlformats.org/officeDocument/2006/relationships/slideMaster" Target="/ppt/slideMasters/slideMaster1.xml" Id="R10f312c25c114a0d" /><Relationship Type="http://schemas.openxmlformats.org/officeDocument/2006/relationships/notesMaster" Target="/ppt/notesMasters/notesMaster1.xml" Id="R15f3aa0d67754b2a" /><Relationship Type="http://schemas.openxmlformats.org/officeDocument/2006/relationships/presProps" Target="/ppt/presProps.xml" Id="R0834fad7bbb44bdb" /><Relationship Type="http://schemas.openxmlformats.org/officeDocument/2006/relationships/tableStyles" Target="/ppt/tableStyles.xml" Id="Rafaebc7128ef4d45" /><Relationship Type="http://schemas.openxmlformats.org/officeDocument/2006/relationships/slide" Target="/ppt/slides/slide1.xml" Id="Re39d368fa84243b8" /><Relationship Type="http://schemas.openxmlformats.org/officeDocument/2006/relationships/slide" Target="/ppt/slides/slide2.xml" Id="R2a3cb564c285417c" /><Relationship Type="http://schemas.openxmlformats.org/officeDocument/2006/relationships/slide" Target="/ppt/slides/slide3.xml" Id="Rfa65bb38ce754caa" /><Relationship Type="http://schemas.openxmlformats.org/officeDocument/2006/relationships/slide" Target="/ppt/slides/slide4.xml" Id="Ra9ba11a8a01c47db" /><Relationship Type="http://schemas.openxmlformats.org/officeDocument/2006/relationships/slide" Target="/ppt/slides/slide5.xml" Id="R93904651242c4629" /><Relationship Type="http://schemas.openxmlformats.org/officeDocument/2006/relationships/slide" Target="/ppt/slides/slide6.xml" Id="R138095052bd24b34" /><Relationship Type="http://schemas.openxmlformats.org/officeDocument/2006/relationships/slide" Target="/ppt/slides/slide7.xml" Id="R3f6611478e154fb2" /><Relationship Type="http://schemas.openxmlformats.org/officeDocument/2006/relationships/slide" Target="/ppt/slides/slide8.xml" Id="Rc5984a895f4e45f4" /><Relationship Type="http://schemas.openxmlformats.org/officeDocument/2006/relationships/slide" Target="/ppt/slides/slide9.xml" Id="R023d3a40c3db4eef" /><Relationship Type="http://schemas.openxmlformats.org/officeDocument/2006/relationships/slide" Target="/ppt/slides/slide10.xml" Id="R91554830d6784a7a" /><Relationship Type="http://schemas.openxmlformats.org/officeDocument/2006/relationships/slide" Target="/ppt/slides/slide11.xml" Id="R680c85ea3e1443a3" /><Relationship Type="http://schemas.openxmlformats.org/officeDocument/2006/relationships/slide" Target="/ppt/slides/slide12.xml" Id="R51023e3abcec4994" /><Relationship Type="http://schemas.openxmlformats.org/officeDocument/2006/relationships/slide" Target="/ppt/slides/slide13.xml" Id="Rd3a4c5e0998c4aae" /><Relationship Type="http://schemas.openxmlformats.org/officeDocument/2006/relationships/slide" Target="/ppt/slides/slide14.xml" Id="Rcda2dd0e5b714d2e" /><Relationship Type="http://schemas.openxmlformats.org/officeDocument/2006/relationships/slide" Target="/ppt/slides/slide15.xml" Id="R0e524e7aee76496c" /><Relationship Type="http://schemas.openxmlformats.org/officeDocument/2006/relationships/slide" Target="/ppt/slides/slide16.xml" Id="R6aeae080040f4a2f" /><Relationship Type="http://schemas.openxmlformats.org/officeDocument/2006/relationships/slide" Target="/ppt/slides/slide17.xml" Id="R8f94e4cfd4ee4d11" /><Relationship Type="http://schemas.openxmlformats.org/officeDocument/2006/relationships/slide" Target="/ppt/slides/slide18.xml" Id="Rcca0830d6f994518" /><Relationship Type="http://schemas.openxmlformats.org/officeDocument/2006/relationships/slide" Target="/ppt/slides/slide19.xml" Id="R1cc6c5c7bcd24a5d" /><Relationship Type="http://schemas.openxmlformats.org/officeDocument/2006/relationships/slide" Target="/ppt/slides/slide20.xml" Id="Ra09fa5514fbb40d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b745a5c879d482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dfa181216684961" /><Relationship Type="http://schemas.openxmlformats.org/officeDocument/2006/relationships/notesMaster" Target="/ppt/notesMasters/notesMaster1.xml" Id="R2e932456ab354c8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66163e007a349eb" /><Relationship Type="http://schemas.openxmlformats.org/officeDocument/2006/relationships/notesMaster" Target="/ppt/notesMasters/notesMaster1.xml" Id="Rf931babcd974409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3d45b31d7aa4381" /><Relationship Type="http://schemas.openxmlformats.org/officeDocument/2006/relationships/notesMaster" Target="/ppt/notesMasters/notesMaster1.xml" Id="Rc96d16374b5245d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c18e8ce7b764a70" /><Relationship Type="http://schemas.openxmlformats.org/officeDocument/2006/relationships/notesMaster" Target="/ppt/notesMasters/notesMaster1.xml" Id="R1e03a1f1d8ff4a9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4b457f104d3413b" /><Relationship Type="http://schemas.openxmlformats.org/officeDocument/2006/relationships/notesMaster" Target="/ppt/notesMasters/notesMaster1.xml" Id="Rad935ca988784f9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8910f62c83f439d" /><Relationship Type="http://schemas.openxmlformats.org/officeDocument/2006/relationships/notesMaster" Target="/ppt/notesMasters/notesMaster1.xml" Id="R39d6ac756840448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91da6f6b5204de8" /><Relationship Type="http://schemas.openxmlformats.org/officeDocument/2006/relationships/notesMaster" Target="/ppt/notesMasters/notesMaster1.xml" Id="Re4b4f815852e49f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5e033e8f0a74be8" /><Relationship Type="http://schemas.openxmlformats.org/officeDocument/2006/relationships/notesMaster" Target="/ppt/notesMasters/notesMaster1.xml" Id="R58fa1f1d423b418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9445d3d1689406a" /><Relationship Type="http://schemas.openxmlformats.org/officeDocument/2006/relationships/notesMaster" Target="/ppt/notesMasters/notesMaster1.xml" Id="Rc229ee2d5619434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dcc351e04f04ec0" /><Relationship Type="http://schemas.openxmlformats.org/officeDocument/2006/relationships/notesMaster" Target="/ppt/notesMasters/notesMaster1.xml" Id="R4fe9549a43d24d7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7adf30e2c0d4ff6" /><Relationship Type="http://schemas.openxmlformats.org/officeDocument/2006/relationships/notesMaster" Target="/ppt/notesMasters/notesMaster1.xml" Id="R0f00e1335e6b41a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b4981a6f7e940b0" /><Relationship Type="http://schemas.openxmlformats.org/officeDocument/2006/relationships/notesMaster" Target="/ppt/notesMasters/notesMaster1.xml" Id="Rf5fd768c0f71439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26c6811de294b2b" /><Relationship Type="http://schemas.openxmlformats.org/officeDocument/2006/relationships/notesMaster" Target="/ppt/notesMasters/notesMaster1.xml" Id="R617ce9b87dfc405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75e112fe9d54ca9" /><Relationship Type="http://schemas.openxmlformats.org/officeDocument/2006/relationships/notesMaster" Target="/ppt/notesMasters/notesMaster1.xml" Id="R33efbd1d904845a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51659ac11040d9" /><Relationship Type="http://schemas.openxmlformats.org/officeDocument/2006/relationships/notesMaster" Target="/ppt/notesMasters/notesMaster1.xml" Id="R603bc7e2e71b4c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a0ce0ca627d4d67" /><Relationship Type="http://schemas.openxmlformats.org/officeDocument/2006/relationships/notesMaster" Target="/ppt/notesMasters/notesMaster1.xml" Id="R1fb5d6889c46400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809ce4f585439a" /><Relationship Type="http://schemas.openxmlformats.org/officeDocument/2006/relationships/notesMaster" Target="/ppt/notesMasters/notesMaster1.xml" Id="Ra7273753d94749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419fc483b04d0e" /><Relationship Type="http://schemas.openxmlformats.org/officeDocument/2006/relationships/notesMaster" Target="/ppt/notesMasters/notesMaster1.xml" Id="R466f0ed3ca8b478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eacdf24d9a14155" /><Relationship Type="http://schemas.openxmlformats.org/officeDocument/2006/relationships/notesMaster" Target="/ppt/notesMasters/notesMaster1.xml" Id="Rf09b7883da354ad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af6163543ae4f68" /><Relationship Type="http://schemas.openxmlformats.org/officeDocument/2006/relationships/notesMaster" Target="/ppt/notesMasters/notesMaster1.xml" Id="Rd65c65409e0c45a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0:00–0:02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Connect this session to the earlier workshop and set a concrete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Last time we examined how AI fits inside a controlled workflow. Today we will build that pattern without writing code.</a:t>
            </a:r>
          </a:p>
          <a:p xmlns:a="http://schemas.openxmlformats.org/drawingml/2006/main">
            <a:r>
              <a:t>• Our case is familiar across operations: a supplier misses an update, AI judges the risk and drafts a follow-up, but a person controls whether the message leaves the company.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Watch for:</a:t>
            </a:r>
          </a:p>
          <a:p xmlns:a="http://schemas.openxmlformats.org/drawingml/2006/main">
            <a:r>
              <a:t>• Keep the opening under two minutes. The finished demo comes immediately after the outcome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0:37–0:41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Teach data mapping before adding AI.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A mapped token carries the submitted value. Typed braces are only text unless the platform recognizes them as an expression.</a:t>
            </a:r>
          </a:p>
          <a:p xmlns:a="http://schemas.openxmlformats.org/drawingml/2006/main">
            <a:r>
              <a:t>• When the AI says every field is blank, inspect the mapping before changing the model or prompt.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Open the trigger sample data, click inside a downstream field and insert Supplier name from Data to Insert.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Ask one participant to explain where the value originated and where it will be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0:41–0:48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Add Classify Text and make the decision inspectable.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The classifier receives the case facts and must return one label. Those labels describe what the workflow may do next.</a:t>
            </a:r>
          </a:p>
          <a:p xmlns:a="http://schemas.openxmlformats.org/drawingml/2006/main">
            <a:r>
              <a:t>• Keep the categories short because the action checks for an exact match.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Add AI and choose Classify Text.</a:t>
            </a:r>
          </a:p>
          <a:p xmlns:a="http://schemas.openxmlformats.org/drawingml/2006/main">
            <a:r>
              <a:t>• Map the form fields into Text to Classify.</a:t>
            </a:r>
          </a:p>
          <a:p xmlns:a="http://schemas.openxmlformats.org/drawingml/2006/main">
            <a:r>
              <a:t>• Add the rubric above the case and set Categories to Routine, AtRisk and Critical.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https://github.com/activepieces/activepieces/blob/main/packages/pieces/community/ai/src/lib/actions/utility/classify-text.ts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0:48–0:52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Turn the real failed step into a reusable troubleshooting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The category list originally contained full descriptions. The model returned At Risk, but the action expected the entire sentence character for character.</a:t>
            </a:r>
          </a:p>
          <a:p xmlns:a="http://schemas.openxmlformats.org/drawingml/2006/main">
            <a:r>
              <a:t>• The fields were present and OAuth was healthy. The failure came from the action's exact-output contract.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Show the failed run, then replace the verbose categories with the three short labels and retest.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Watch for:</a:t>
            </a:r>
          </a:p>
          <a:p xmlns:a="http://schemas.openxmlformats.org/drawingml/2006/main">
            <a:r>
              <a:t>• Remove trailing spaces and blank lines from labels.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0:52–0:59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Add Ask AI and create the exact text that the reviewer will approve.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Map the risk label into the prompt alongside the source facts. Tell the model how the label should affect tone and response time.</a:t>
            </a:r>
          </a:p>
          <a:p xmlns:a="http://schemas.openxmlformats.org/drawingml/2006/main">
            <a:r>
              <a:t>• Ask for only the email body. The same output will appear in approval and later become the send action's body.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Add Ask AI, map the form fields and Classify Text output, then test the step.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0:59–1:03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Repair the promised-versus-confirmed error and retest.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Prompt rules cannot guarantee truth, but they can name the distinctions the model must preserve.</a:t>
            </a:r>
          </a:p>
          <a:p xmlns:a="http://schemas.openxmlformats.org/drawingml/2006/main">
            <a:r>
              <a:t>• The strongest instruction here is to request clarification when evidence is unclear rather than completing the story.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Add the factual rules, retest Ask AI and compare one sentence with the original form submission.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1:03–1:10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Add the form response and Gmail approval in the correct order.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Respond on UI returns the draft to the submitter immediately. The Gmail approval action then sends an internal review request and pauses the run.</a:t>
            </a:r>
          </a:p>
          <a:p xmlns:a="http://schemas.openxmlformats.org/drawingml/2006/main">
            <a:r>
              <a:t>• The approval recipient is the buyer or manager. The supplier receives nothing at this stage.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Add Human Input, Respond on UI, and map the Ask AI output.</a:t>
            </a:r>
          </a:p>
          <a:p xmlns:a="http://schemas.openxmlformats.org/drawingml/2006/main">
            <a:r>
              <a:t>• Add Gmail, Request Approval in Email, after Respond on UI.</a:t>
            </a:r>
          </a:p>
          <a:p xmlns:a="http://schemas.openxmlformats.org/drawingml/2006/main">
            <a:r>
              <a:t>• Send the approval to your own account and map the exact draft into the body.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https://www.activepieces.com/pieces/forms</a:t>
            </a:r>
          </a:p>
          <a:p xmlns:a="http://schemas.openxmlformats.org/drawingml/2006/main">
            <a:r>
              <a:t>https://www.activepieces.com/pieces/gmail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1:10–1:15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Make the pause visible and inspect the approval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The reviewer does not edit code or call an API. Their click supplies one explicit piece of state that the workflow can route 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Submit a fresh form response and show the run paused at Gmail.</a:t>
            </a:r>
          </a:p>
          <a:p xmlns:a="http://schemas.openxmlformats.org/drawingml/2006/main">
            <a:r>
              <a:t>• Open the approval email, click Review &amp; Respond, then choose Approve.</a:t>
            </a:r>
          </a:p>
          <a:p xmlns:a="http://schemas.openxmlformats.org/drawingml/2006/main">
            <a:r>
              <a:t>• Return to the run and reveal the output { approved: true }.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1:15–1:22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Add the approval router and supplier Gmail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The branch reads approved. The Approved path contains Gmail Send Email. The Otherwise path ends without sending.</a:t>
            </a:r>
          </a:p>
          <a:p xmlns:a="http://schemas.openxmlformats.org/drawingml/2006/main">
            <a:r>
              <a:t>• The receiver comes from Supplier email, the subject uses the PO and item, and the body uses the exact Ask AI output that the reviewer saw.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Add a Branch after Request Approval in Email.</a:t>
            </a:r>
          </a:p>
          <a:p xmlns:a="http://schemas.openxmlformats.org/drawingml/2006/main">
            <a:r>
              <a:t>• Set the Approved condition to Request Approval output, approved, Is true.</a:t>
            </a:r>
          </a:p>
          <a:p xmlns:a="http://schemas.openxmlformats.org/drawingml/2006/main">
            <a:r>
              <a:t>• Add Gmail Send Email inside Approved. Leave Disapproved empty.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Watch for:</a:t>
            </a:r>
          </a:p>
          <a:p xmlns:a="http://schemas.openxmlformats.org/drawingml/2006/main">
            <a:r>
              <a:t>• During testing, keep Supplier email mapped to an address you control.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1:22–1:27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Test behavior beyond the happy path.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Ask pairs to choose one case, predict the result, run it and inspect the relevant step rather than looking only at the final email.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Demonstrate the first case if time allows. Participants test one additional case in pairs.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Which failure should stop the flow? Which failure can a reviewer safely correct?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1:27–1:29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Help participants transfer the design to their own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Change the form and the final action while preserving the pattern: capture facts, classify within fixed labels, draft from evidence, request authority and act on one permitted branch.</a:t>
            </a:r>
          </a:p>
          <a:p xmlns:a="http://schemas.openxmlformats.org/drawingml/2006/main">
            <a:r>
              <a:t>• A table can record the request, risk, decision and sent status when you want a simple operational history.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Name one repeated coordination task where this same approval boundary would help.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0:02–0:05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Give participants a visible finish line.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You will leave with one complete workflow rather than a tour of disconnected features.</a:t>
            </a:r>
          </a:p>
          <a:p xmlns:a="http://schemas.openxmlformats.org/drawingml/2006/main">
            <a:r>
              <a:t>• The assistant receives a supplier case, classifies delivery risk, drafts a factual message, asks for approval and sends only after approval.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Which step would you trust AI to do alone? Which step would you keep under human control?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1:29–1:30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Close with a compact design checklist.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Start with repeated coordination work. Give AI a narrow judgment. Preserve the source facts. Put human authority before the external action. Test the path that should do nothing.</a:t>
            </a:r>
          </a:p>
          <a:p xmlns:a="http://schemas.openxmlformats.org/drawingml/2006/main">
            <a:r>
              <a:t>• The platform may change. This design habit should remain.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Before we close, what is one action your own assistant should never take without approval?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0:05–0:10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Show the complete experience before explaining the pieces.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Watch who makes each decision. The model proposes the risk and wording. The reviewer authorizes the external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Open the published form and submit the Shree Ganesh Packaging example.</a:t>
            </a:r>
          </a:p>
          <a:p xmlns:a="http://schemas.openxmlformats.org/drawingml/2006/main">
            <a:r>
              <a:t>• Show the risk classification and draft on the response page.</a:t>
            </a:r>
          </a:p>
          <a:p xmlns:a="http://schemas.openxmlformats.org/drawingml/2006/main">
            <a:r>
              <a:t>• Open the Gmail approval request. Approve it.</a:t>
            </a:r>
          </a:p>
          <a:p xmlns:a="http://schemas.openxmlformats.org/drawingml/2006/main">
            <a:r>
              <a:t>• Show the supplier email arriving at your own test address, then open the Activepieces run.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Watch for:</a:t>
            </a:r>
          </a:p>
          <a:p xmlns:a="http://schemas.openxmlformats.org/drawingml/2006/main">
            <a:r>
              <a:t>• Use your own address as the supplier email. Never send the workshop test to a real supplier.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0:10–0:14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Ground the workflow in everyday operational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The buyer already has the facts. The work lies in noticing risk, writing a suitable message, finding the right approver and preserving a record.</a:t>
            </a:r>
          </a:p>
          <a:p xmlns:a="http://schemas.openxmlformats.org/drawingml/2006/main">
            <a:r>
              <a:t>• The same pattern appears in document collection, invoice follow-ups, internal dependencies and service delivery.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Where does supplier chasing currently live in your organization: email, spreadsheets, ERP notes or individual memory?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0:14–0:18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Separate probabilistic work from workflow guarantees.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AI is useful where language and context require judgment. It can classify risk and draft a suitable follow-up.</a:t>
            </a:r>
          </a:p>
          <a:p xmlns:a="http://schemas.openxmlformats.org/drawingml/2006/main">
            <a:r>
              <a:t>• The flow handles guarantees: required fields, permitted routes, a recorded approval and a send action that exists only on the approved path.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Ask:</a:t>
            </a:r>
          </a:p>
          <a:p xmlns:a="http://schemas.openxmlformats.org/drawingml/2006/main">
            <a:r>
              <a:t>• Would you let the same model that drafted the message approve its own draft? Why not?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0:18–0:22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Use the actual rehearsal failure to establish the need for review.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Our form said dispatch was promised. The first draft said dispatch was confirmed.</a:t>
            </a:r>
          </a:p>
          <a:p xmlns:a="http://schemas.openxmlformats.org/drawingml/2006/main">
            <a:r>
              <a:t>• The message sounded professional, but it quietly strengthened the evidence. Fluency does not prove factual accuracy.</a:t>
            </a:r>
          </a:p>
          <a:p xmlns:a="http://schemas.openxmlformats.org/drawingml/2006/main">
            <a:r>
              <a:t>• The prompt can reduce this error. Human review still catches what the prompt misses.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Show the earlier draft if convenient, then show the corrected instruction that preserves promised, expected, reported and confirmed.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0:22–0:27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Give non-coders a small vocabulary for reading the canvas.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A trigger starts the flow. Each piece performs one job. Data tokens carry output from one step into another.</a:t>
            </a:r>
          </a:p>
          <a:p xmlns:a="http://schemas.openxmlformats.org/drawingml/2006/main">
            <a:r>
              <a:t>• A branch chooses a permitted route. A paused approval step waits for a person. Runs preserve the evidence needed to troubleshoot.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Return to the canvas and point to the corresponding element as each term appears.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https://www.activepieces.com/docs/overview/welcome</a:t>
            </a:r>
          </a:p>
          <a:p xmlns:a="http://schemas.openxmlformats.org/drawingml/2006/main">
            <a:r>
              <a:t>https://www.activepieces.com/docs/flows/passing-data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0:27–0:30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Explain the build rhythm and the remaining hour.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At every checkpoint I will demonstrate one step, you will reproduce it, and we will test before moving on.</a:t>
            </a:r>
          </a:p>
          <a:p xmlns:a="http://schemas.openxmlformats.org/drawingml/2006/main">
            <a:r>
              <a:t>• If Gmail connection slows you down, pair with someone who has it working. The learning goal is the decision boundary, not OAuth troubleshooting.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Timing: 0:30–0:37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Purpose: Build and test the Human Input web form.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Say:</a:t>
            </a:r>
          </a:p>
          <a:p xmlns:a="http://schemas.openxmlformats.org/drawingml/2006/main">
            <a:r>
              <a:t>• Ask for facts that a buyer can provide. Do not ask the form submitter to write the final message or decide the risk label.</a:t>
            </a:r>
          </a:p>
          <a:p xmlns:a="http://schemas.openxmlformats.org/drawingml/2006/main">
            <a:r>
              <a:t>• Use an unambiguous date format such as 10 September 2026. A date like 09/10/2026 changes meaning across locales.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or participant action:</a:t>
            </a:r>
          </a:p>
          <a:p xmlns:a="http://schemas.openxmlformats.org/drawingml/2006/main">
            <a:r>
              <a:t>• Add Human Input and choose Web Form.</a:t>
            </a:r>
          </a:p>
          <a:p xmlns:a="http://schemas.openxmlformats.org/drawingml/2006/main">
            <a:r>
              <a:t>• Enable Wait for Response because the form will display the draft.</a:t>
            </a:r>
          </a:p>
          <a:p xmlns:a="http://schemas.openxmlformats.org/drawingml/2006/main">
            <a:r>
              <a:t>• Add the eight fields shown on the slide and submit one sample to test the trigger.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2e84810e3410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ce993b5ae9c4529" /><Relationship Type="http://schemas.openxmlformats.org/officeDocument/2006/relationships/slideLayout" Target="/ppt/slideLayouts/slideLayout1.xml" Id="R32ffde589fbb4ad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fde589fbb4ad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6e1080974e05" /><Relationship Type="http://schemas.openxmlformats.org/officeDocument/2006/relationships/notesSlide" Target="/ppt/notesSlides/notesSlide1.xml" Id="R8a002faa847c426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8ad7030f54539" /><Relationship Type="http://schemas.openxmlformats.org/officeDocument/2006/relationships/notesSlide" Target="/ppt/notesSlides/notesSlide10.xml" Id="Rffbae5a946fa47b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ce22c278489d" /><Relationship Type="http://schemas.openxmlformats.org/officeDocument/2006/relationships/notesSlide" Target="/ppt/notesSlides/notesSlide11.xml" Id="Re4db68094d974a4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5e529db14fa4" /><Relationship Type="http://schemas.openxmlformats.org/officeDocument/2006/relationships/notesSlide" Target="/ppt/notesSlides/notesSlide12.xml" Id="R3126631f5e5b46d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d05f4b0024108" /><Relationship Type="http://schemas.openxmlformats.org/officeDocument/2006/relationships/notesSlide" Target="/ppt/notesSlides/notesSlide13.xml" Id="Rb049a64506674b2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fcfb2ac64c22" /><Relationship Type="http://schemas.openxmlformats.org/officeDocument/2006/relationships/notesSlide" Target="/ppt/notesSlides/notesSlide14.xml" Id="Re4f52e5fcdd74d8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208c40ff4eb6" /><Relationship Type="http://schemas.openxmlformats.org/officeDocument/2006/relationships/notesSlide" Target="/ppt/notesSlides/notesSlide15.xml" Id="R85887131a309404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1a0427e74be3" /><Relationship Type="http://schemas.openxmlformats.org/officeDocument/2006/relationships/notesSlide" Target="/ppt/notesSlides/notesSlide16.xml" Id="R48e0a0341998410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b1271b224a33" /><Relationship Type="http://schemas.openxmlformats.org/officeDocument/2006/relationships/notesSlide" Target="/ppt/notesSlides/notesSlide17.xml" Id="Rd0b8245c56af472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0548420a422a" /><Relationship Type="http://schemas.openxmlformats.org/officeDocument/2006/relationships/notesSlide" Target="/ppt/notesSlides/notesSlide18.xml" Id="Ra396f8955cb94d3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f6820c074492c" /><Relationship Type="http://schemas.openxmlformats.org/officeDocument/2006/relationships/notesSlide" Target="/ppt/notesSlides/notesSlide19.xml" Id="R032251438c8c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4fcbd3b674c04" /><Relationship Type="http://schemas.openxmlformats.org/officeDocument/2006/relationships/notesSlide" Target="/ppt/notesSlides/notesSlide2.xml" Id="R91f6fded15a0409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cd490daf4796" /><Relationship Type="http://schemas.openxmlformats.org/officeDocument/2006/relationships/hyperlink" Target="https://everythingpython.in" TargetMode="External" Id="R197060fa66364df3" /><Relationship Type="http://schemas.openxmlformats.org/officeDocument/2006/relationships/hyperlink" Target="https://linkedin.com/in/abhiramr5459" TargetMode="External" Id="R93ba6a35cefe4c08" /><Relationship Type="http://schemas.openxmlformats.org/officeDocument/2006/relationships/notesSlide" Target="/ppt/notesSlides/notesSlide20.xml" Id="R507932405ed4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b766c40d455d" /><Relationship Type="http://schemas.openxmlformats.org/officeDocument/2006/relationships/notesSlide" Target="/ppt/notesSlides/notesSlide3.xml" Id="Ra7148652c8fe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ec196498441ee" /><Relationship Type="http://schemas.openxmlformats.org/officeDocument/2006/relationships/notesSlide" Target="/ppt/notesSlides/notesSlide4.xml" Id="R059d4298fb50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6cc2845044c1" /><Relationship Type="http://schemas.openxmlformats.org/officeDocument/2006/relationships/notesSlide" Target="/ppt/notesSlides/notesSlide5.xml" Id="R73fb2ef070d2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c283a3c3410d" /><Relationship Type="http://schemas.openxmlformats.org/officeDocument/2006/relationships/notesSlide" Target="/ppt/notesSlides/notesSlide6.xml" Id="Rc62c3b094085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d84fc5874e70" /><Relationship Type="http://schemas.openxmlformats.org/officeDocument/2006/relationships/notesSlide" Target="/ppt/notesSlides/notesSlide7.xml" Id="R473fa6c8008b417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8bba952c4179" /><Relationship Type="http://schemas.openxmlformats.org/officeDocument/2006/relationships/notesSlide" Target="/ppt/notesSlides/notesSlide8.xml" Id="Rad1ccfa95c954a3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1ac3834e449b" /><Relationship Type="http://schemas.openxmlformats.org/officeDocument/2006/relationships/notesSlide" Target="/ppt/notesSlides/notesSlide9.xml" Id="R981d6c297f9a4fa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CEB87F-0D71-4F16-8DE8-B3B0E9361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19F2EA-8763-4A94-92C4-C5436E6E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A0BA2B-1A2B-4B77-8F52-A07942164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FOLLOW-UP WORKSHOP · IIM MUMBAI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AF9855-5635-409D-860D-0F7EC668B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00200"/>
            <a:ext cx="5143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7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Build 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E6A94B-52C3-40CB-B742-96FB45EA8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43125"/>
            <a:ext cx="657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42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supplier risk 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A424B7-DFE9-4518-90D9-022FAE7BF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42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follow-up assistant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334475-ECCE-4AC5-9245-7EFDFFBEB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486150"/>
            <a:ext cx="3476625" cy="76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9E315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AB90CD-81AE-4F85-BEA2-AC397112C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19525"/>
            <a:ext cx="619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 90-minute no-code workshop with Activepieces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3C3CE9-0705-4EBD-BEBE-F4A6C3C05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10125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Abhiram · Software Architect · o9 Solutions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80757E-2E1E-46C1-935D-47A028AC7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150495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B1000E-A824-4E58-9DED-2CC660DA7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42875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64F7C1-9A74-4F3E-92BB-C24108BF9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6192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Supplier request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136410-6BF1-4FA7-8D0E-27CB92E42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96215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form input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B20A48-ADE4-415B-826A-72ADF05EA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29337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0BA66D-3892-4B3B-955F-C8DD2D16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5750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A74AE0-BBB4-4E2F-B9D9-A90974D2F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AI proposes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7BE4AB-2614-4925-9B31-B789005E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3909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risk and message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06102D-3D3C-4498-8BF2-E44879B66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436245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21E027-9759-43DA-AA84-DB3E5957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286250"/>
            <a:ext cx="20955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8C3FAF-0207-4ED6-BA4E-F59174EEC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4767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Person decides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A9B4C5B-3FB7-4D21-891C-FB3F3598C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81965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approve or stop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8542C3-0A74-44A8-BD02-C414B1687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266950"/>
            <a:ext cx="9525" cy="49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9111399-DE6C-4F5F-816E-170222113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695700"/>
            <a:ext cx="9525" cy="49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EFAE9F-D11D-494B-BADF-F34B2924F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01 / 20</a:t>
            </a:r>
          </a:p>
        </p:txBody>
      </p:sp>
    </p:spTree>
    <p:extLst>
      <p:ext uri="{BB962C8B-B14F-4D97-AF65-F5344CB8AC3E}">
        <p14:creationId xmlns:p14="http://schemas.microsoft.com/office/powerpoint/2010/main" val="7078302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1CF171-8338-4A76-872B-0F3F7FCE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026940-B49A-4E28-879D-4A8500C9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088E83-9B57-4087-9F9B-F18D025DE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CHECKPOINT 01 · DEMO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A47FB6-C6BA-4E70-A5E3-AC65B8EB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Mapped values should look like tokens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781763-90BB-4A91-A78E-D49AB9E55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24075"/>
            <a:ext cx="4524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6BAAD8-CDC1-4E8C-BC6C-0FDEFCED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47875"/>
            <a:ext cx="4524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09007F-1A7D-44EA-BAF0-53AC5B247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219325"/>
            <a:ext cx="4067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PLAIN TEXT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05FADF-5661-45F1-A6FC-42BA57AA2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562225"/>
            <a:ext cx="4067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Typed placeholder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CBB38E-9B91-4804-B693-E5A5DBAD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3019425"/>
            <a:ext cx="4067175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Supplier: {{supplierName}}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CCE19F-438A-47CA-AE31-28A8049B8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4675" y="2124075"/>
            <a:ext cx="4524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67DED7-E3AD-45B9-B090-9157278A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47875"/>
            <a:ext cx="4524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71518D-C05E-4E7D-AAB0-3F5ED43E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219325"/>
            <a:ext cx="4067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DATA TO INSERT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001638-925F-490B-B09C-2DE613F8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62225"/>
            <a:ext cx="4067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Mapped token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CF6B17-D25B-49CB-9BC9-8EB9303C9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019425"/>
            <a:ext cx="4067175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Supplier:  1. Supplier Follow-up Request · supplierName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02D378-4B9F-4BEE-9530-9DC6DAC58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714625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3450" b="1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×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BF817C-2BDE-4DCD-8B22-DF1BA1EF4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81012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Test the trigger once so later steps have real sample data.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5F7318-CD6C-4D2A-87A5-5FB982E3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10 / 20</a:t>
            </a:r>
          </a:p>
        </p:txBody>
      </p:sp>
    </p:spTree>
    <p:extLst>
      <p:ext uri="{BB962C8B-B14F-4D97-AF65-F5344CB8AC3E}">
        <p14:creationId xmlns:p14="http://schemas.microsoft.com/office/powerpoint/2010/main" val="13295703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8E60AA-A18D-46DB-B6E9-0E1BCB8CD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9A2B62-2A1B-423F-9433-11D3A8370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DEFD1C-190D-4B58-B37F-8552AFD45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BUILD 02 ·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FB49F7-0AC8-4EB7-80E6-D9F8EDF24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classifier chooses one permitted label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526B04-F95F-48A4-BA69-327A677B0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028825"/>
            <a:ext cx="4524375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E15543-16BE-4B9F-9A19-883B7CB8A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52625"/>
            <a:ext cx="4524375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676491-0619-4DEB-BCEC-0B1FAE24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24075"/>
            <a:ext cx="4067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INPUT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24C979-EE51-43EA-A4E1-2E5300366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66975"/>
            <a:ext cx="4067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Text to Classify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CA042A-D74A-4B5D-AFB3-451358C32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924175"/>
            <a:ext cx="4067175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Guidance first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Routine = normal check</a:t>
            </a:r>
          </a:p>
          <a:p xmlns:a="http://schemas.openxmlformats.org/drawingml/2006/main">
            <a:pPr algn="l">
              <a:def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AtRisk = delay or missing confirmation</a:t>
            </a:r>
          </a:p>
          <a:p xmlns:a="http://schemas.openxmlformats.org/drawingml/2006/main">
            <a:pPr algn="l">
              <a:def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Critical = serious operational impact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Case facts follow below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705A79-6704-4850-8AE7-26E1DD4AD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028825"/>
            <a:ext cx="4524375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3E66D4-A014-4F09-A0E5-F692251D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952625"/>
            <a:ext cx="4524375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F2F355-3137-4087-AC04-0AA0862E6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124075"/>
            <a:ext cx="4067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EXACT LABELS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06E973-CA99-4419-9E28-99EF79E1A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466975"/>
            <a:ext cx="4067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Categories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E140FB-F97B-4676-8C13-7354A9EB5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924175"/>
            <a:ext cx="4067175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Routine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AtRisk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Critical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E3AE8C-04C2-4732-B5C6-38B46CE43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095625"/>
            <a:ext cx="1381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650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one result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440AEE-DAE9-4818-9E24-95F570370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11 / 20</a:t>
            </a:r>
          </a:p>
        </p:txBody>
      </p:sp>
    </p:spTree>
    <p:extLst>
      <p:ext uri="{BB962C8B-B14F-4D97-AF65-F5344CB8AC3E}">
        <p14:creationId xmlns:p14="http://schemas.microsoft.com/office/powerpoint/2010/main" val="76989561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E4A0A6-9FC5-4E27-85CC-5991C35B1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6E5B65-E620-4D33-81E6-FD81F1ACD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6D8D1E-39EB-4FFD-ABCF-20A7BFAD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DEMO 03 · TROUBLESHOOT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6854C6-D792-4AED-B481-43EA5199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Why the first classification failed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743E66-6999-412C-8A93-EDBCE4A3A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76450"/>
            <a:ext cx="4762500" cy="2190750"/>
          </a:xfrm>
          <a:prstGeom xmlns:a="http://schemas.openxmlformats.org/drawingml/2006/main" prst="roundRect">
            <a:avLst>
              <a:gd name="adj" fmla="val 3478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7CE814-EB79-4EAB-B848-32312A13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00250"/>
            <a:ext cx="4762500" cy="2190750"/>
          </a:xfrm>
          <a:prstGeom xmlns:a="http://schemas.openxmlformats.org/drawingml/2006/main" prst="roundRect">
            <a:avLst>
              <a:gd name="adj" fmla="val 3478"/>
            </a:avLst>
          </a:prstGeom>
          <a:solidFill xmlns:a="http://schemas.openxmlformats.org/drawingml/2006/main">
            <a:srgbClr val="EAA8A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DCB192-1F55-45F6-AD21-DF1326E01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71700"/>
            <a:ext cx="430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FAILED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CF7F76-A121-4BF1-8194-F29504580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1460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Too much inside the label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6CE99B-5935-4B2E-841B-975B6C0A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71800"/>
            <a:ext cx="43053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At Risk: Delivery is delayed or tracking/confirmation is missing.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C6C019-98AA-4455-85D4-E484B5627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076450"/>
            <a:ext cx="4762500" cy="2190750"/>
          </a:xfrm>
          <a:prstGeom xmlns:a="http://schemas.openxmlformats.org/drawingml/2006/main" prst="roundRect">
            <a:avLst>
              <a:gd name="adj" fmla="val 3478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F8F41D-CF85-4182-8F5B-D3DC91DCD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000250"/>
            <a:ext cx="4762500" cy="2190750"/>
          </a:xfrm>
          <a:prstGeom xmlns:a="http://schemas.openxmlformats.org/drawingml/2006/main" prst="roundRect">
            <a:avLst>
              <a:gd name="adj" fmla="val 3478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6E876B-70C5-406A-8150-1D8B3F978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171700"/>
            <a:ext cx="430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WORKS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5934E2-69D4-41DB-8364-50E92736C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51460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Short exact label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4ECBA3-6403-4C2A-BDD3-61CA93360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971800"/>
            <a:ext cx="43053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27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AtRisk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49099E-0C9D-420C-8929-8465F42C4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619375"/>
            <a:ext cx="685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3300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E595D9-475F-4CE5-B4B4-8D93325CE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762500"/>
            <a:ext cx="847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Put the meaning in the guidance. Keep the label stable for routing.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FE803D-6924-4A39-BA0D-7AA0473D3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12 / 20</a:t>
            </a:r>
          </a:p>
        </p:txBody>
      </p:sp>
    </p:spTree>
    <p:extLst>
      <p:ext uri="{BB962C8B-B14F-4D97-AF65-F5344CB8AC3E}">
        <p14:creationId xmlns:p14="http://schemas.microsoft.com/office/powerpoint/2010/main" val="141264138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84A3D3-8178-4364-BAE6-2AFCAE026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A159FB-F72D-4F27-9C21-DCF61DB34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832244-87D1-4383-BD5A-E03B3F2F9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BUILD 03 · DRAFT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9EB451-1225-429D-8141-C0827A1A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prompt turns facts and risk into sendable 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27B5B7-4D4C-4E49-9644-1C653006E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193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588EFC-BDF2-443B-A503-A1B5384D9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431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338398-E847-4826-AAA3-F884918FF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14575"/>
            <a:ext cx="2019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5A8982-88F4-4195-B77C-6CD6125AD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5747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Facts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B26832-8C86-418A-8EA8-D8A21F0F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14675"/>
            <a:ext cx="20193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supplier, PO, item, date and update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341275-CC5B-49D5-901B-FA5EA2AA5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193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B5DBEA-9897-47CD-AB1C-AB85AFEA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21431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1EBFBD-8558-42C4-B0EF-29C7A909F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2314575"/>
            <a:ext cx="2019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B1D938-457F-41DD-96B1-A5BBDD667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265747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Risk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8C46E2-6C4F-4735-BCE9-97479092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3114675"/>
            <a:ext cx="20193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Routine, AtRisk or Critical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A335DF-21BD-4796-A217-ABDF37B8E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2193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167894-5B68-4CCD-B6D1-F254A0B22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1431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C1FA57-4E24-4FF0-AE42-14A8F8C03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14575"/>
            <a:ext cx="2019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44B021-C67B-4026-87C5-AA76EC076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65747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Rules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792880-1683-4A61-83B4-D443B6EDE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114675"/>
            <a:ext cx="20193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preserve facts and avoid invention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095BB5-6DFB-43A7-86C2-C2292F647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2193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258212-A112-4D9B-AB53-3E8FBE876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2143125"/>
            <a:ext cx="2476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A5CCC1-EB01-49DA-849C-12CE80EAE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2314575"/>
            <a:ext cx="2019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F95DF0D-801D-4097-9E99-9A5692E96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2657475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Output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C3132AB-C110-425C-886F-D5791486C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3114675"/>
            <a:ext cx="20193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plain email body only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006DEBB-72CF-451E-96A5-30A3D456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781675"/>
            <a:ext cx="44767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CB8934A-DAF9-4DFC-9C1B-E24C07841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857875"/>
            <a:ext cx="419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3704"/>
          </a:bodyPr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rPr>
              <a:t>The reviewer approves the exact text that the send step will use.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CC9B44-E2FE-404A-AD8D-8FF6F7B9C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13 / 20</a:t>
            </a:r>
          </a:p>
        </p:txBody>
      </p:sp>
    </p:spTree>
    <p:extLst>
      <p:ext uri="{BB962C8B-B14F-4D97-AF65-F5344CB8AC3E}">
        <p14:creationId xmlns:p14="http://schemas.microsoft.com/office/powerpoint/2010/main" val="187209015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16497F-D418-4476-9F31-92132311B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CD6DD5-4B7D-4624-BD8D-90011AFD9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0E4B50-DAC4-454A-BEEA-5C9733F95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CHECKPOINT 03 · DEMO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2B6CF3-F4CC-42C2-AFD0-47CD072DC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Factual rules belong inside the prompt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753048-777B-406A-93A6-8EBAF6C1B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885950"/>
            <a:ext cx="100965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F259AC-BE35-47DA-8456-8B87E766A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09750"/>
            <a:ext cx="100965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755ED4-2231-4206-B618-509E32188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981200"/>
            <a:ext cx="9639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PROMPT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DCC5B6-719F-45DB-BA54-DA0820AB6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24100"/>
            <a:ext cx="963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Factual accuracy rules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F00635-6CAF-4B05-BE48-CC603F8D6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781300"/>
            <a:ext cx="9639300" cy="2305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Use only facts explicitly present in the form.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Preserve distinctions such as promised, expected, reported and confirmed.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Never convert a promise or expectation into a confirmed event.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If information is unclear, request clarification instead of assuming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Return only the email body in plain text.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2A7F1D-C42E-454A-9B66-FFBB69BAB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14 / 20</a:t>
            </a:r>
          </a:p>
        </p:txBody>
      </p:sp>
    </p:spTree>
    <p:extLst>
      <p:ext uri="{BB962C8B-B14F-4D97-AF65-F5344CB8AC3E}">
        <p14:creationId xmlns:p14="http://schemas.microsoft.com/office/powerpoint/2010/main" val="157264916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F1AAF5-DD33-4E31-A148-091AD825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160B4D-4A5F-4511-8AD7-80B159740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B19237-BE47-4192-A74D-A4CFEA297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BUILD 04 · HUMAN CONTROL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49C7B9-2AC7-4FEA-9346-31D170D7F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draft appears before the flow asks for authority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B230C-8FEE-421C-BD62-824DD262F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2266950"/>
            <a:ext cx="2381250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CAE59A-AA0E-4E15-B918-CE3E05EB7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0"/>
            <a:ext cx="2381250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EAAD74-2CF6-47BA-A7C2-D05AB165B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3812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Draft exists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A7DC46-F254-4410-AA4A-B35E1A19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724150"/>
            <a:ext cx="1924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Ask AI output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E3617A-0DDB-4698-AE10-79998BB85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66950"/>
            <a:ext cx="2381250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EB6EC6-9AAB-467A-93DA-C388D3515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190750"/>
            <a:ext cx="2381250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B9CD7F-D38A-45E8-885A-9A9BEAF55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23812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Show submitter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D16728-11BF-47D0-96D0-78F90920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2724150"/>
            <a:ext cx="1924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Respond on UI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F6D50F-8347-4CF6-AC78-F5B95CF31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4425" y="2266950"/>
            <a:ext cx="2381250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D05AC2-E148-4CAF-8F13-AA4A0953A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190750"/>
            <a:ext cx="2381250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BCEB43-4524-4B9B-BD6D-CF781DF7E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3812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Ask reviewer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089281-9B16-4721-8B3A-4989F4D74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24150"/>
            <a:ext cx="1924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Gmail pauses the run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29DE79-7C48-4713-8A61-B713C4541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38438"/>
            <a:ext cx="690563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62D3E4-9278-4477-BF1F-C86F175FF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4813" y="2738438"/>
            <a:ext cx="595313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2E585C-DCCD-4B6E-8090-033E38DDB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690813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112855-36F4-4462-AF59-86A06A39A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738438"/>
            <a:ext cx="690563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D283AA-1D02-4E25-86BB-95AE3D932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7188" y="2738438"/>
            <a:ext cx="595313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3C023F-A068-407E-B0FE-6B3603DF7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690813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E3DD63-093C-47BA-8ECB-57A03429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4029075"/>
            <a:ext cx="64770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38156C-5F3E-4983-83E9-2EA6E9EF5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52875"/>
            <a:ext cx="64770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C64790-B9FD-4C73-B5AB-C62379C3A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124325"/>
            <a:ext cx="6019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NOTE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47CAA12-1F9B-429B-8083-118A35275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467225"/>
            <a:ext cx="6019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Current approval action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94F6CF3-D2EA-4555-882B-0CC4E1ACB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848225"/>
            <a:ext cx="60198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1146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Use Gmail “Request Approval in Email”. The legacy approval piece remains supported but is not the recommended choice for a new flow.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344B6AB-8E34-4D0B-B7BB-82538A01E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15 / 20</a:t>
            </a:r>
          </a:p>
        </p:txBody>
      </p:sp>
    </p:spTree>
    <p:extLst>
      <p:ext uri="{BB962C8B-B14F-4D97-AF65-F5344CB8AC3E}">
        <p14:creationId xmlns:p14="http://schemas.microsoft.com/office/powerpoint/2010/main" val="40262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236E3A-F443-4E4D-8B4E-08087F899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D3E1F2-DDE4-4AC1-869E-5550BC424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AFF34A-43A8-4C2E-90A5-8A1EE5D7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DEMO 04 · PAUSE AND RESUME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243218-AD05-441D-A4B0-DE20F7CB6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Approval produces a Boolean 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E47AE4-C237-4E72-AEEC-560A5F51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71700"/>
            <a:ext cx="3143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F23184-DDF6-4DFF-98AB-94222058E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95500"/>
            <a:ext cx="3143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A76B82-ECFE-499F-883E-18A728F76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2266950"/>
            <a:ext cx="2686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BEFORE DECISION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CDA91F-002B-4144-B0D0-D1AE5C8DE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2609850"/>
            <a:ext cx="2686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21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Paused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BCAD0C-D505-4508-9B11-A14ABDF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3067050"/>
            <a:ext cx="2686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The run waits.</a:t>
            </a:r>
          </a:p>
          <a:p xmlns:a="http://schemas.openxmlformats.org/drawingml/2006/main">
            <a:pPr algn="l">
              <a:def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No supplier message exists yet.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04F2F8-3747-411B-A775-A4356540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14625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2250" b="1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approve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B28B4B-5EA4-4A29-82D5-8C59ACB93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171700"/>
            <a:ext cx="3143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2B25C0-AE3B-417A-8DD5-9476F791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095500"/>
            <a:ext cx="3143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FB88AB-4995-4331-B084-5540A781C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266950"/>
            <a:ext cx="2686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AFTER DECISION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469F84-F373-42FB-8DC8-872EF0192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609850"/>
            <a:ext cx="2686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21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Resumed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8FF333-4A3A-4F8F-A5BE-134713074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067050"/>
            <a:ext cx="2686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{</a:t>
            </a:r>
          </a:p>
          <a:p xmlns:a="http://schemas.openxmlformats.org/drawingml/2006/main">
            <a:pPr algn="l">
              <a:defRPr sz="18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  approved: true</a:t>
            </a:r>
          </a:p>
          <a:p xmlns:a="http://schemas.openxmlformats.org/drawingml/2006/main">
            <a:pPr algn="l">
              <a:defRPr sz="18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}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8919E9-1A6A-4CB2-B2E2-FE1030E5E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43250"/>
            <a:ext cx="3048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401C89-0640-48CA-9F8D-8CD42FC5D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16 / 20</a:t>
            </a:r>
          </a:p>
        </p:txBody>
      </p:sp>
    </p:spTree>
    <p:extLst>
      <p:ext uri="{BB962C8B-B14F-4D97-AF65-F5344CB8AC3E}">
        <p14:creationId xmlns:p14="http://schemas.microsoft.com/office/powerpoint/2010/main" val="120224128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0F1EF17-9283-407C-A707-9F2059EC5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48AC81-D1E1-432D-916C-FFB14788A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82945B-A718-4117-B137-F0301832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BUILD 05 · ROUTE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444239-8507-432A-9BAD-E4BDA06BF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Only one branch contains the send action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1354C1-25B9-434B-9E01-067CE6AA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33700"/>
            <a:ext cx="209550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553B28-F099-4F89-8ADB-46657387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57500"/>
            <a:ext cx="209550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AB1F6B-1C92-451E-81E2-F02365C4E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304800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Approval result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83CFD3-849A-4E31-B11E-60952841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3390900"/>
            <a:ext cx="163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approved = true / false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FDC5D2-C5D6-4466-B24F-45BD17B5B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933700"/>
            <a:ext cx="2000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735D01-ACC3-49E5-BE58-68F491816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857500"/>
            <a:ext cx="2000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C84906-B669-4838-B8F4-082F7F5FE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3048000"/>
            <a:ext cx="1543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Branch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161B53-F992-46E5-BADE-0A83AAA21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339090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Is true?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762B34-932E-4D0E-A47A-D85E7C2DF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28825"/>
            <a:ext cx="2476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E0B66F-8194-45F7-ABA2-BA66DE27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1952625"/>
            <a:ext cx="2476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CBBD17-A52C-4E98-A030-63356422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2143125"/>
            <a:ext cx="2019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Send supplier email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F613F0-6111-478E-894E-D2CA6F711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2486025"/>
            <a:ext cx="2019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approved path only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424F65-7FFF-4573-A321-B67C4C9D5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076700"/>
            <a:ext cx="2476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609E0F-D533-4B50-9E61-81D640E6A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4000500"/>
            <a:ext cx="2476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FDBA00-D7A9-498D-B7D0-54E354ADA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4191000"/>
            <a:ext cx="2019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End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117318-E68E-41C3-92BE-B5A5F1B65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4533900"/>
            <a:ext cx="2019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disapproved path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09F4DE-8578-4ACC-8853-6BBE06FF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381375"/>
            <a:ext cx="476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DC7EC2-9707-4BCE-B4AF-52E8AF86C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381375"/>
            <a:ext cx="381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A0E9B1-4ACE-489B-99FE-91DF9FEA6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3333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C9D60E-4907-435D-8C7B-435012AE1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381375"/>
            <a:ext cx="10001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E366D4-C5AA-48E4-AA77-C48D1D325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9525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762C86-DA9C-478A-9EAC-95AC00930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9048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9FAC469-49DE-4496-B3DD-9E9584E9B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3825" y="23812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5375CC-0227-43B0-9198-9044E343F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381375"/>
            <a:ext cx="10001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5293AEB-516E-4504-A74C-EEDDF05D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81375"/>
            <a:ext cx="9525" cy="10953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4010568-AE22-4708-B99E-5D6788B0C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76750"/>
            <a:ext cx="9048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37C19D-79D9-482F-8F67-CFCA411CA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3825" y="4429125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6037BE6-255F-4BEE-B6D5-AE98F00F9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5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true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408CDB2-C4BE-4F23-A983-24414E9E1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3815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5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otherwise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DEFB6FE-8112-4D45-89C6-4392EA978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17 / 20</a:t>
            </a:r>
          </a:p>
        </p:txBody>
      </p:sp>
    </p:spTree>
    <p:extLst>
      <p:ext uri="{BB962C8B-B14F-4D97-AF65-F5344CB8AC3E}">
        <p14:creationId xmlns:p14="http://schemas.microsoft.com/office/powerpoint/2010/main" val="164226950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904317-B23F-4E72-8B7D-467506776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98A91F-312F-4698-853B-2A5FD3E2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A0B123-C57C-448A-A0F6-D3271BDF1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03 · TEST LAB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A631E9-AF34-4898-BE0F-4CBDAFB9E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Five cases reveal whether the workflow is safe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742950" y="1762125"/>
          <a:ext xmlns:a="http://schemas.openxmlformats.org/drawingml/2006/main" cx="10715625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619250"/>
                <a:gridCol w="3238500"/>
                <a:gridCol w="3714750"/>
                <a:gridCol w="2143125"/>
              </a:tblGrid>
              <a:tr h="619125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22231F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Case</a:t>
                      </a:r>
                    </a:p>
                  </a:txBody>
                  <a:tcPr marL="95250" marR="95250" marT="76200" marB="76200" anchor="ctr">
                    <a:solidFill>
                      <a:srgbClr val="FBEAB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22231F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Input change</a:t>
                      </a:r>
                    </a:p>
                  </a:txBody>
                  <a:tcPr marL="95250" marR="95250" marT="76200" marB="76200" anchor="ctr">
                    <a:solidFill>
                      <a:srgbClr val="FBEAB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22231F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Expected behavior</a:t>
                      </a:r>
                    </a:p>
                  </a:txBody>
                  <a:tcPr marL="95250" marR="95250" marT="76200" marB="76200" anchor="ctr">
                    <a:solidFill>
                      <a:srgbClr val="FBEAB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22231F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Inspect</a:t>
                      </a:r>
                    </a:p>
                  </a:txBody>
                  <a:tcPr marL="95250" marR="95250" marT="76200" marB="76200" anchor="ctr">
                    <a:solidFill>
                      <a:srgbClr val="FBEAB0"/>
                    </a:solidFill>
                  </a:tcPr>
                </a:tc>
              </a:tr>
              <a:tr h="619125">
                <a:tc>
                  <a:txBody>
                    <a:bodyPr lIns="76200" tIns="57150" rIns="76200" bIns="57150"/>
                    <a:lstStyle/>
                    <a:p>
                      <a:r>
                        <a:rPr sz="1050" b="1">
                          <a:solidFill>
                            <a:srgbClr val="9E315E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Routine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Delivery is on schedule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Friendly status request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risk + tone</a:t>
                      </a:r>
                    </a:p>
                  </a:txBody>
                  <a:tcPr marL="95250" marR="95250" marT="66675" marB="66675" anchor="ctr"/>
                </a:tc>
              </a:tr>
              <a:tr h="619125">
                <a:tc>
                  <a:txBody>
                    <a:bodyPr lIns="76200" tIns="57150" rIns="76200" bIns="57150"/>
                    <a:lstStyle/>
                    <a:p>
                      <a:r>
                        <a:rPr sz="1050" b="1">
                          <a:solidFill>
                            <a:srgbClr val="9E315E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AtRisk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Dispatch promised, no tracking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Firm request within one day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facts + draft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</a:tr>
              <a:tr h="619125">
                <a:tc>
                  <a:txBody>
                    <a:bodyPr lIns="76200" tIns="57150" rIns="76200" bIns="57150"/>
                    <a:lstStyle/>
                    <a:p>
                      <a:r>
                        <a:rPr sz="1050" b="1">
                          <a:solidFill>
                            <a:srgbClr val="9E315E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Critical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Production or customer commitment affected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Same-day response request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risk + approval</a:t>
                      </a:r>
                    </a:p>
                  </a:txBody>
                  <a:tcPr marL="95250" marR="95250" marT="66675" marB="66675" anchor="ctr"/>
                </a:tc>
              </a:tr>
              <a:tr h="619125">
                <a:tc>
                  <a:txBody>
                    <a:bodyPr lIns="76200" tIns="57150" rIns="76200" bIns="57150"/>
                    <a:lstStyle/>
                    <a:p>
                      <a:r>
                        <a:rPr sz="1050" b="1">
                          <a:solidFill>
                            <a:srgbClr val="9E315E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Ambiguous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No date and vague update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Ask for clarity; avoid invented facts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draft</a:t>
                      </a:r>
                    </a:p>
                  </a:txBody>
                  <a:tcPr marL="95250" marR="95250" marT="66675" marB="66675" anchor="ctr">
                    <a:solidFill>
                      <a:srgbClr val="FFFDF7"/>
                    </a:solidFill>
                  </a:tcPr>
                </a:tc>
              </a:tr>
              <a:tr h="619125">
                <a:tc>
                  <a:txBody>
                    <a:bodyPr lIns="76200" tIns="57150" rIns="76200" bIns="57150"/>
                    <a:lstStyle/>
                    <a:p>
                      <a:r>
                        <a:rPr sz="1050" b="1">
                          <a:solidFill>
                            <a:srgbClr val="9E315E"/>
                          </a:solidFill>
                          <a:latin typeface="Courier New"/>
                          <a:ea typeface="Courier New"/>
                          <a:cs typeface="Courier New"/>
                        </a:rPr>
                        <a:t>Disapproved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Reviewer rejects the message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No supplier email</a:t>
                      </a:r>
                    </a:p>
                  </a:txBody>
                  <a:tcPr marL="95250" marR="95250" marT="66675" marB="66675" anchor="ctr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22231F"/>
                          </a:solidFill>
                          <a:latin typeface="Avenir Next"/>
                          <a:ea typeface="Avenir Next"/>
                          <a:cs typeface="Avenir Next"/>
                        </a:rPr>
                        <a:t>branch + runs</a:t>
                      </a:r>
                    </a:p>
                  </a:txBody>
                  <a:tcPr marL="95250" marR="95250" marT="66675" marB="66675" anchor="ctr"/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F1FDC6-94E0-4FC4-9A52-E6F6EC672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18 / 20</a:t>
            </a:r>
          </a:p>
        </p:txBody>
      </p:sp>
    </p:spTree>
    <p:extLst>
      <p:ext uri="{BB962C8B-B14F-4D97-AF65-F5344CB8AC3E}">
        <p14:creationId xmlns:p14="http://schemas.microsoft.com/office/powerpoint/2010/main" val="98324562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260F285-3AD5-4D35-8419-39AED7580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7E4BCE-93FD-4E57-997D-F2DEB5EF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DF6B2E-057B-4BAD-A981-7C0E9D5DB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04 · TRANSFER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CF989A-1D55-4563-AF3C-9345D9F3A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pattern travels beyond supplier follow-ups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33CF8D-D7CF-4109-9DBF-8AD051208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23145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0B1FA3-EB43-467E-BAC4-78F35D1D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383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432331-EB71-45FD-82DE-D6692573C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409825"/>
            <a:ext cx="1924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15A8B5-C562-40DD-B1E9-B92BB9C3A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752725"/>
            <a:ext cx="1924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Service requests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151A1D-16C3-47E4-80DF-A48782CD6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209925"/>
            <a:ext cx="1924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classify and route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2A228C-527C-4F04-8D49-939DA7169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23145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AFBF93-9E80-45F2-9246-CB342454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383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E7A0C9-4ACE-458A-B6FC-39FCA393B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409825"/>
            <a:ext cx="1924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807565-7421-4BFE-9A8F-5DAC28199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752725"/>
            <a:ext cx="1924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94739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Demand exceptions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5B2026-FAE5-4B5B-A71A-551F6FDEA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209925"/>
            <a:ext cx="1924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explain and escalate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5284B5-AE3A-4F5C-9D66-292EADFF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23145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A19D9F-45E9-4494-98C6-B2D40A8F5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2383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127807-C15C-499C-A493-CEA127594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09825"/>
            <a:ext cx="1924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EF459E-43F9-4BFE-8967-241198DCA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52725"/>
            <a:ext cx="1924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Document chasing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C16A43-0EC9-4AD4-BC6B-3AB682071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209925"/>
            <a:ext cx="1924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draft and approve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1369B3-B2FE-481A-B335-45C6D5002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3145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1B8BC7-944C-4B5A-9492-E9C8B29F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238375"/>
            <a:ext cx="23812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5FEC8D-1121-465E-B590-9C48AA504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409825"/>
            <a:ext cx="1924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9368946-ADFA-4FF8-AA3B-8DD6167EC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752725"/>
            <a:ext cx="1924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Meeting actions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5D881C-4EF4-4EA7-A49F-678C2B5F5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209925"/>
            <a:ext cx="19240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extract and assign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4AD71A7-AA5E-4F36-8AF0-EC4F17AF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781675"/>
            <a:ext cx="44767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60E5754-4512-4F7A-8425-FD242347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857875"/>
            <a:ext cx="419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6062"/>
          </a:bodyPr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rPr>
              <a:t>Keep the labels narrow and the consequential action reviewable.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8CF900-DCDB-4C8D-AFC1-691789543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19 / 20</a:t>
            </a:r>
          </a:p>
        </p:txBody>
      </p:sp>
    </p:spTree>
    <p:extLst>
      <p:ext uri="{BB962C8B-B14F-4D97-AF65-F5344CB8AC3E}">
        <p14:creationId xmlns:p14="http://schemas.microsoft.com/office/powerpoint/2010/main" val="11446326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271B394-EF43-4D43-B312-9E8B9DFF8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2EE8E9-7505-462D-B2B0-2CCA8587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0111BF-238B-462E-B379-6BA01B7B5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00 · OUTCOME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199607-4C64-4895-9A33-9342A3E4E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One working assistant in 90 minutes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CE8848-4D0E-4418-A230-533E0BAF0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23145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26338D-3121-4AF6-81D0-69D388E39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82702F-CB9D-430A-8416-2C141FA68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2887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Collect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698755-52EE-4D0B-8580-DFD30EB51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71775"/>
            <a:ext cx="13525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supplier context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2E284F-E3E0-4D1F-B9AC-E530A6C77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23145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16FDD7-365A-4079-8879-1488AE9C2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2383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CEE906-7415-41EA-80D3-35103CF4E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42887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Classify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E1CAC7-718F-49CF-BB9E-D99F0B9EF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771775"/>
            <a:ext cx="13525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delivery risk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C37A1F-3115-4D11-8B3D-E15BE126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145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5116AA-B978-4E8E-BEBD-A573BA885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2383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E0A47C-AA9B-4B95-93CA-79B5BEC2E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42887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Draft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6963D0-9897-4263-9701-5B7230426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771775"/>
            <a:ext cx="13525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follow-up email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E1FB1A-B39C-47B3-895B-0C0D14F69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3145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C901F7-7EAB-43DA-9AC6-6D024991E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2383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DB6FE0-8FCF-4101-A57F-3AC15A223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42887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Approve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29338F-411B-43ED-99E8-6D6ED70E3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771775"/>
            <a:ext cx="13525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human decision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377B21-3BB9-43B7-AD24-756E7BFD1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3145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58FB7B-E230-4FEC-A719-902EE8187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238375"/>
            <a:ext cx="1809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DC2245-1895-4913-AEF3-2346FDB7C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2887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Send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0EDA06-DCEE-4D31-8068-2EF863108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771775"/>
            <a:ext cx="13525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approved text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E95CBE-8381-4A2F-B50A-7E4C1E227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738438"/>
            <a:ext cx="1809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B249784-BC42-4B53-86C4-5B89AD20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738438"/>
            <a:ext cx="857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E7B94A0-729D-4FCE-ABC6-3B5D61A6B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690813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DFF415-7AC6-4417-A04E-6B635BA25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738438"/>
            <a:ext cx="1809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332124-4A7E-4305-BBBC-4B11A3D3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738438"/>
            <a:ext cx="857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781A958-15DB-474B-90B2-00E801F8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690813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C29B53D-F82B-4614-8DA1-86EFE57A4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738438"/>
            <a:ext cx="1809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87AAAF4-7A20-4950-9D33-91DF12E34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2738438"/>
            <a:ext cx="857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9E8316-AB0E-40DB-A327-4C4DE2F0A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690813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99C5800-EA03-4172-B917-A74B7766B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738438"/>
            <a:ext cx="1809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262CBDA-26CC-4AFB-9AED-0891AE106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738438"/>
            <a:ext cx="857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4667B1C-C337-4AEC-94B7-235CD627A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690813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9B9AF09-7AC8-4E9B-971D-4261DF080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048125"/>
            <a:ext cx="885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approved text is the text that gets sent.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383C215-C67D-4E2D-9313-F69CEBD44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714875"/>
            <a:ext cx="828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Participants build the flow in five short checkpoints and test both outcomes.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653A3E3-BE40-4A25-902D-0AD4C5053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02 / 20</a:t>
            </a:r>
          </a:p>
        </p:txBody>
      </p:sp>
    </p:spTree>
    <p:extLst>
      <p:ext uri="{BB962C8B-B14F-4D97-AF65-F5344CB8AC3E}">
        <p14:creationId xmlns:p14="http://schemas.microsoft.com/office/powerpoint/2010/main" val="111501303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5C2636E-99EB-409B-B58C-E63484633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1A285D-F0E6-4A99-AB51-9AA6B42C8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006C98-1B57-4AF6-89FC-ACB784B5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TAKEAWAYS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28C7DA-B4C6-460A-B15F-DB8593879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 useful no-code agent still needs boundaries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6B5E26-7596-4853-833A-D3DE930C9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714500"/>
            <a:ext cx="552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5107CD-B327-45DF-A3EB-B1F046556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71450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Repeated work with messy language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6D7EC8-121B-4E64-924A-686C389AE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181225"/>
            <a:ext cx="6667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dash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ED23A2-549F-4937-8AE3-5604DFC64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81250"/>
            <a:ext cx="552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E246F3-F31F-4FCF-8BD4-605D5292E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38125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 narrow, inspectable AI decision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85B5A0-07A0-46B7-A8BB-DFB719E8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847975"/>
            <a:ext cx="6667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dash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B57917-4AA4-4551-B804-845DA041A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48000"/>
            <a:ext cx="552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9B286D-B8AD-4F2B-B25E-09F550874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04800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Source facts carried into the draft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595A1E-BE4E-4DBD-A06F-A9BA58B9A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514725"/>
            <a:ext cx="6667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dash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96F49A-5281-4EA1-9665-C412694A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714750"/>
            <a:ext cx="552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7F7F42-774C-46AD-8E02-BA3F462BD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71475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 person before external action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85507C-BE42-4D8F-A0DB-21D99485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181475"/>
            <a:ext cx="6667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dash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D479C1-68E1-48BE-90A5-5302A9B04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381500"/>
            <a:ext cx="552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8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5A7A30-50B1-4635-950D-A83679FF0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38150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 tested stop path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72CFBD-BC41-498E-B8BC-62F67BEE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848225"/>
            <a:ext cx="6667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dash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ADFBBC-99F6-434D-99D3-356AD3D30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266950"/>
            <a:ext cx="29527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4AD9DC-E575-4979-ADB2-FD00E8BF8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190750"/>
            <a:ext cx="295275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45B2EE-4A29-44DF-8AFB-4A17FF11A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362200"/>
            <a:ext cx="2495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QUESTIONS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D71395F-5596-4E1D-9F81-D911E287A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7051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Continue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AAFD77-9821-4B74-89DD-4C94EBD38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3219450"/>
            <a:ext cx="2495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9E315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197060fa66364df3"/>
              </a:rPr>
              <a:t>https://everythingpython.in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C628FD-A64D-4008-91E8-92234B1FD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3667125"/>
            <a:ext cx="2495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938" b="1" u="sng">
                <a:solidFill>
                  <a:srgbClr val="9E315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3ba6a35cefe4c08"/>
              </a:rPr>
              <a:t>https://linkedin.com/in/abhiramr5459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7432C6-A051-4EF9-BDC8-E95489340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5476875"/>
            <a:ext cx="4857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57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Approve the action, not the appearance of confidence.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6F6E44-BBBB-489F-A99D-485A247C1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20 / 20</a:t>
            </a:r>
          </a:p>
        </p:txBody>
      </p:sp>
    </p:spTree>
    <p:extLst>
      <p:ext uri="{BB962C8B-B14F-4D97-AF65-F5344CB8AC3E}">
        <p14:creationId xmlns:p14="http://schemas.microsoft.com/office/powerpoint/2010/main" val="9877981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2A06D24-3951-4E68-BA9D-16EA0BCCB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87512B-BFCE-4162-8389-486E0BA5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0C2B42-44DC-455A-8F69-8FD0D6013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DEMO 01 · FINISHED FLOW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240790-F8CE-454C-8A3F-CD8F68D69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 supplier update becomes a controlled action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F6894D-39DD-465B-BF55-57844395E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193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687CE5-285F-4637-80D7-9E7C5794E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431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D5A6D6-CBFE-4638-9169-89EABE90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336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Web form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42AF44-1935-48FA-A558-8F74A3708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765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case arrives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B3D39C-86CD-4D79-955C-1E737586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22193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8D4698-2929-49A3-9CB3-E032973D7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1431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A36F0A-60BB-4E74-91AF-E689658F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3336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Risk label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56C6C0-DC0E-4722-9F51-288995D0F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765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3561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Routine / AtRisk / Critical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D84FBE-C944-4A07-AF9D-572872F6F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22193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B990A7-8568-4DD6-8BDB-626890AED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431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C1CFF4-3E60-4442-9BCE-4E2236CD8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3336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Email draft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2F767F-E83A-4B27-942F-B0B948B18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6765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plain text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F46D89-B0AE-4ACD-B7E7-2AB534DE0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3275" y="22193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3445FD-15AC-4C25-8641-F33B523F3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1431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726ED3-F990-4688-BDC3-5BF2C511B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3336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9365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Gmail approval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8C0D33-618B-45C8-8670-44038A023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765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pause and decide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F494FC-3618-490B-8CDE-20D51E36D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2193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DB14A8-D893-4DAB-A6D1-76328EFF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43125"/>
            <a:ext cx="17145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7C8148-469C-4854-8F58-E0018D85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3336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98734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Supplier email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ADBB25-7CD5-4F5F-9FEA-91FF4F1FB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676525"/>
            <a:ext cx="125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send after approval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F751B7-474D-4546-9B84-BE0DF4C6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619375"/>
            <a:ext cx="2000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3DDB48F-239A-4CCB-8744-03A568B1D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619375"/>
            <a:ext cx="1047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284FAEA-D004-4443-B3BA-0AFC660B7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78A8F3-82C5-4763-9F89-509B014D7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619375"/>
            <a:ext cx="2000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2CF953-3531-4077-BB82-5334935E0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2619375"/>
            <a:ext cx="1047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E1C338E-BCD2-4DA1-B229-9916DCCE1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D332133-6BA0-4A34-88D4-B20718447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19375"/>
            <a:ext cx="2000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C047690-A763-488E-B7F1-FBC9B52D5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2619375"/>
            <a:ext cx="1047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537B3D-E1DD-41B8-B995-B38AED2C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DC3BF11-7BC7-4CA1-8BDC-22BD75373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619375"/>
            <a:ext cx="2000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D8B5E08-6B59-41BC-A85B-734096BFA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619375"/>
            <a:ext cx="1047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0E8E9C6-D09A-473A-9CD9-00C44AFDA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EE7FB82-F213-4D1C-BC3C-1B7566EA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714500"/>
            <a:ext cx="9525" cy="2000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E315E"/>
            </a:solidFill>
            <a:prstDash val="dash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35B005F-342A-4FC6-8254-340071DDF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857625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72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AI may propose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A6DCEA5-5511-42B7-8A2D-D590F6A57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72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A person authorizes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F8E92A2-4165-4E69-A9F2-E41287B87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781675"/>
            <a:ext cx="44767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45CF105-C140-40C7-8094-9C51E8168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857875"/>
            <a:ext cx="419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9054"/>
          </a:bodyPr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rPr>
              <a:t>Demo first. Explain the mechanics after participants see the outcome.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0372BA9-1E6B-4A32-BF2A-8D568B7B4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03 / 20</a:t>
            </a:r>
          </a:p>
        </p:txBody>
      </p:sp>
    </p:spTree>
    <p:extLst>
      <p:ext uri="{BB962C8B-B14F-4D97-AF65-F5344CB8AC3E}">
        <p14:creationId xmlns:p14="http://schemas.microsoft.com/office/powerpoint/2010/main" val="13913193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0670EE6-12A4-4F86-A8EF-D66083034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313A0F-3BB6-40D3-BB98-4F9FC2C13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1431AA-934F-46F9-946F-AD70B25B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01 · THE CASE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23A7D6-1E57-4545-B5CA-42E015810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Supplier chasing is a coordination problem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54320C-C3C6-4513-AEE7-BB0D7F5C1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28825"/>
            <a:ext cx="4238625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05F9AE-4FEE-454F-9EFE-06128329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52625"/>
            <a:ext cx="4238625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E6FD9B-6D02-4DBA-93A5-4E3F6752A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24075"/>
            <a:ext cx="37814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PO-2026-1042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769E86-D7FE-4245-ACA9-3AB4CB3C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66975"/>
            <a:ext cx="37814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Incoming case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026198-64F0-47C2-ACDD-B2C14C2AB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24175"/>
            <a:ext cx="3781425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Shree Ganesh Packaging promised dispatch two days ago. No confirmation or tracking details arrived. The cartons support next week’s festive-season dispatch.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12CB1C-E24A-419F-AFEA-54F94E57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20764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184AF3-B0FC-4C16-BC36-71748397D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0002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FB686A-B055-44C7-9927-46D33A44C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1907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Facts exist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0EC10D-17C0-4C65-A0CD-822DD8B7E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53365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4775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PO, item, date, latest update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4398AC-3D30-4FF1-AE6D-65544B7D9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20764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F3ECE2-8C08-40B3-8CBA-BCE32BAB1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0002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BEDB51-1883-4A17-AF4A-EB621F90F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1907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Judgment varies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28354C-DE66-4534-970A-95D99B86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53365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routine, at risk or critical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7B889A-1D37-4D03-97EA-11FB55517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7909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67AAFE-5DF5-4D42-BA57-2971E0CCC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7147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722BA1-ED56-4D69-A719-1980895F0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9052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Action matters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828ED5-AD04-44DC-9F8B-912F4263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24815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8754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an external message leaves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BE3ED1-3BAA-4A15-BA25-BD02A07B0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37909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E336BA5-BEF6-4BA4-BD0A-DA07C86BD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14750"/>
            <a:ext cx="2095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3D6015-8FE9-4D2D-A360-E933ADC6D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9052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History matters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7BA0BE-70E8-4402-AFA2-94990155D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24815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0782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who approved and what was sent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894CD30-FA40-474D-9F6F-48A76614E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3812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EF582B-1EDE-454F-9F6C-CDD5819C8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957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E932D1C-718F-4013-AAE5-0CC95B8AF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04 / 20</a:t>
            </a:r>
          </a:p>
        </p:txBody>
      </p:sp>
    </p:spTree>
    <p:extLst>
      <p:ext uri="{BB962C8B-B14F-4D97-AF65-F5344CB8AC3E}">
        <p14:creationId xmlns:p14="http://schemas.microsoft.com/office/powerpoint/2010/main" val="7443190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16110D-E88E-4A5D-9616-BD434C6FC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D4B74D-26D4-4E04-B8C8-67DEC1187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79D922-C398-4C6F-9A30-348E0FAD6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01 · THE CASE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A49C20-955F-440A-B69A-5F7B77B09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Where AI helps and where rules take over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552064-CA51-438E-A8B4-9DE48F08B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1857375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AI proposes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77F1D8-71EC-4E75-8845-3AB128469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1857375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workflow guarantees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1B51CD-2DCF-43FD-AAC0-3A29CDB97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2552700"/>
            <a:ext cx="41910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E57FA0-9CEB-413D-8D7E-5EF3CBCC7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76500"/>
            <a:ext cx="41910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3CA95D-C5EB-4B34-A3B0-F890D44B8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67000"/>
            <a:ext cx="3733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Interpret the case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DD70F6-6F9A-4F8C-972E-F5F436D0D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24200"/>
            <a:ext cx="37338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Choose a risk label. Adjust tone. Draft a message from the supplied facts.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54BFBF-7B72-4273-A3E3-C0626C3E5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552700"/>
            <a:ext cx="41910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9E8043-D57E-4A40-BFBD-BA5D6565D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476500"/>
            <a:ext cx="41910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CBF631-4D9E-42F3-9314-DF1F5FCC7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2667000"/>
            <a:ext cx="3733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Control the action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5AC95B-D91E-412E-B99B-3BD90C760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3124200"/>
            <a:ext cx="37338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Pause for a person. Route on a Boolean decision. Send only through the approved branch.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B8B3AB-F1A9-4A7F-BAC3-AC4DB46A8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52625"/>
            <a:ext cx="9525" cy="304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E315E"/>
            </a:solidFill>
            <a:prstDash val="dash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ACFAE2-BD18-4C11-8085-88ABB0580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09587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1650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uncertainty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5F4336-99F7-4477-9126-4510786B8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05 / 20</a:t>
            </a:r>
          </a:p>
        </p:txBody>
      </p:sp>
    </p:spTree>
    <p:extLst>
      <p:ext uri="{BB962C8B-B14F-4D97-AF65-F5344CB8AC3E}">
        <p14:creationId xmlns:p14="http://schemas.microsoft.com/office/powerpoint/2010/main" val="44771348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58DAB7-8049-4B64-830B-BD901E6DD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FFD914-FACE-4482-8CB8-98ADE2A05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B717A2-4E98-4015-A699-B130990AC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DEMO 02 · FAILURE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A5CE1D-22BC-4AC8-8C01-64E913383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One polished sentence can change a business fact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36F8BC-98A5-4AA4-96D2-B6F31C832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171700"/>
            <a:ext cx="4286250" cy="1476375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D0FA9F-353C-4042-B977-0EB7D24DB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95500"/>
            <a:ext cx="4286250" cy="1476375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0A5974-25CB-4F40-88A5-517C2AF18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2266950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FORM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CD09AE-7446-4A6B-AE94-E987EF1D9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2609850"/>
            <a:ext cx="3829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Source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0E4659-1CF4-4900-B36A-CAF2CC784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3067050"/>
            <a:ext cx="38290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9802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“Dispatch was promised two days ago.”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1593FC-FBC7-43C5-917D-9EF43B8C8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171700"/>
            <a:ext cx="4286250" cy="1476375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F554C5-3572-4C7A-A2B8-D6D5DD6B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095500"/>
            <a:ext cx="4286250" cy="1476375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EAA8A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199A7F-5ECA-401D-9948-475540ADD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2266950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AI OUTPUT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8A671F-DFFC-44F2-B8F3-F64F726CF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2609850"/>
            <a:ext cx="3829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Draft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4C448A-22E5-4C0C-9CA8-8EFD41CE4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3067050"/>
            <a:ext cx="38290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861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“Dispatch was confirmed two days ago.”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1F1E4B-2CE3-4DC2-86B1-8FD109ADE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476500"/>
            <a:ext cx="762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750" b="1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3750" b="1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≠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5CF84C-D1DA-4A15-ACAE-98DBFC02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333875"/>
            <a:ext cx="771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Promised and confirmed carry different evidence.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9052BF-77C1-4DDC-9FBC-13BCD616B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781675"/>
            <a:ext cx="44767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99804A-E922-4A6A-AFD6-5C10804D5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857875"/>
            <a:ext cx="419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6062"/>
          </a:bodyPr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494840"/>
                </a:solidFill>
                <a:latin typeface="Courier New"/>
                <a:ea typeface="Courier New"/>
                <a:cs typeface="Courier New"/>
              </a:rPr>
              <a:t>Factual review matters even when grammar and tone look perfect.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8D281C-6CCE-4C8D-83B0-FFF64440F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06 / 20</a:t>
            </a:r>
          </a:p>
        </p:txBody>
      </p:sp>
    </p:spTree>
    <p:extLst>
      <p:ext uri="{BB962C8B-B14F-4D97-AF65-F5344CB8AC3E}">
        <p14:creationId xmlns:p14="http://schemas.microsoft.com/office/powerpoint/2010/main" val="6508283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B34F50F-5041-4477-B7B5-0CC0E0AD2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426331-4D86-450E-BE09-82A81BB6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EFABD1-B690-4A4A-ABA5-AC7FE8124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02 · ACTIVEPIECES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84149D-FE7D-46CD-B4DA-54DECF44E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Activepieces mental model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A32A0C-C194-4752-857F-414BC52D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22193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ACE7F1-535D-4356-BCBE-18DBB56A6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431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2B7ADD-F349-4B9F-9D01-641773415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336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Trigger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C0BE12-DB0C-4B54-A547-A90482A70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765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starts the flow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A243A0-C25A-4FCD-B481-FD2F66394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22193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21D020-4446-44CA-995C-1071FBCE5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1431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3B0984-D1F7-4B6F-96B4-4D36BFFA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3336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Piece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091701-25C0-44E0-B27C-BB6914280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765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performs one job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7F507A-1DC4-4335-A9A5-112A9E38B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2193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91934C-B88B-44EA-B60D-1BD5B95F8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1431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36BC4E-19DA-4BD9-8286-3CFA17A60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3336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Data token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26F0C2-81B2-48D4-BF11-433ECD8E8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6765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carries prior output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A7191B-42AA-400E-B9F9-AB58FCDCE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2193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286EA2-F401-4C15-AA6A-94481EFB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1431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7296B2-3072-4005-86F0-F8EA2F4E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3336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Branch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685F18-540C-412E-BF03-03A4084D9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6765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selects a route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5C1168-8EA1-445F-90B1-1F0F91B2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2193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20A5A0-E2A7-463D-B8B2-964A7B972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1431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F62B22-4E48-413D-9731-C19D8611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336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Run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9F2E76-E7CE-4F38-9BFC-0F788FDBD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676525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2775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records what happened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136ED9-A530-415A-A33A-DF2A3D57E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619375"/>
            <a:ext cx="171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6956E4-AA9B-472A-8BCA-AECF4BAFB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619375"/>
            <a:ext cx="762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14710D-8A15-40B2-A319-0F61F995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C770962-5FD3-469C-8F9F-E78FA88F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19375"/>
            <a:ext cx="171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ED6AB2E-EC9F-4055-9469-B3E532573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619375"/>
            <a:ext cx="762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58B054-8E11-464E-89B9-E118CF066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AE607A-A717-4D27-BF49-F5DE1C1A6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619375"/>
            <a:ext cx="171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E1ED41F-7DEE-4AEC-9649-80A4CE341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19375"/>
            <a:ext cx="762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7629F93-3722-4585-8D08-8C84E38CB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A81B71F-05EC-47FE-93AD-D489618FC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619375"/>
            <a:ext cx="171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51C6E18-79E7-4170-B8C1-7DFB71F97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619375"/>
            <a:ext cx="762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4D5C024-B698-4CEA-BB57-3D6BAB321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571750"/>
            <a:ext cx="95250" cy="952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2231F"/>
          </a:solidFill>
          <a:ln xmlns:a="http://schemas.openxmlformats.org/drawingml/2006/main" w="0">
            <a:solidFill>
              <a:srgbClr val="22231F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596FA3-D0EC-4B4D-B414-52C9231D6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4171950"/>
            <a:ext cx="704850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0452DBC-10B6-46A0-828B-1F12115C8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95750"/>
            <a:ext cx="704850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B49104F-3B9C-4556-84B4-1E8972399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286250"/>
            <a:ext cx="659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Read the canvas from top to bottom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A8FB098-E74C-417F-9A37-12EAE2D3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743450"/>
            <a:ext cx="65913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2568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At every step ask: what data arrived, what decision happened and what action became possible?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FFBDA5A-86FB-46DF-AD32-DABF2483C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07 / 20</a:t>
            </a:r>
          </a:p>
        </p:txBody>
      </p:sp>
    </p:spTree>
    <p:extLst>
      <p:ext uri="{BB962C8B-B14F-4D97-AF65-F5344CB8AC3E}">
        <p14:creationId xmlns:p14="http://schemas.microsoft.com/office/powerpoint/2010/main" val="26466621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958983-B59C-4901-AAB6-638BA22AF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047B27-71C4-4945-A7FB-0E2379651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20810C-63D9-41CF-B7AA-CDA8120B2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02 · BUILD MAP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CF4D49-3488-4BF0-B29E-F7208726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Five checkpoints keep the build moving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EDFA4C-B0AB-4B53-8A56-EE47138CD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2193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398D1A-CAFF-40B8-A785-45E6AC0CA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E26E8C-1718-4866-9DB6-7DBC01C58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14575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C4701A-7508-43AD-8191-D6CED1EE6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57475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Form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1286FC-5F6F-46FE-BD8A-1FCEE347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14675"/>
            <a:ext cx="14478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capture the case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A4DA58-55EE-4B1F-AD3A-85636498A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2193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B5E5D3-F721-4257-A353-4C119238A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1431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8DDF5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EEC94F-4C17-42A5-A101-591BFB9B8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314575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0A0B8F-B24D-4810-AB31-890C3289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57475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Classify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7B2E48-9543-4622-AD08-63821A17F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114675"/>
            <a:ext cx="14478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label risk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5B457A-E8B3-4A0A-A502-1631F324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22193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C6A95F-ECEE-47CF-BCB7-BADAB59E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1431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BEAB0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0CFC6A-5CBF-4568-BC61-3748EF526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314575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2B820C-8DD0-4722-857D-965131EEE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657475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Draft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244FF3-F760-48A8-9BF5-97F0A334D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114675"/>
            <a:ext cx="14478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write from facts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0A8A43-CBFA-4E2B-A815-2D192532B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4275" y="22193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3375D5-A610-4A60-965E-F0E109489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1431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D4E3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D07567-BD2F-48BC-97AB-8E166C840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314575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646DDB-0295-4067-8CC7-578D9D35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657475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Approve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4ADF4F-FE23-4E75-8025-061F3AD3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114675"/>
            <a:ext cx="14478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pause for a person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7B7E177-E153-4167-A40E-CA82E7ED6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2193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06EAB7-53CC-42E2-A1D9-F42883EE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143125"/>
            <a:ext cx="1905000" cy="2095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5F7B8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83D588A-7156-44F2-97B7-6942C67F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314575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D42C79-EA0F-4E44-807D-6E3B826C0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657475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Route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B03F9F5-23AC-45A8-B7D1-1F987F29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114675"/>
            <a:ext cx="14478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 i="0">
                <a:solidFill>
                  <a:srgbClr val="68675F"/>
                </a:solidFill>
                <a:latin typeface="Avenir Next"/>
                <a:ea typeface="Avenir Next"/>
                <a:cs typeface="Avenir Next"/>
              </a:rPr>
              <a:t>send or stop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AFC0B48-220B-41A1-BFA0-6412D8994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810125"/>
            <a:ext cx="571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defRPr>
            </a:pPr>
            <a:r>
              <a:rPr sz="2025" b="0" i="0">
                <a:solidFill>
                  <a:srgbClr val="9E315E"/>
                </a:solidFill>
                <a:latin typeface="Bradley Hand"/>
                <a:ea typeface="Bradley Hand"/>
                <a:cs typeface="Bradley Hand"/>
              </a:rPr>
              <a:t>Test after every checkpoint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44F5461-A67E-4649-AE7F-62062507F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08 / 20</a:t>
            </a:r>
          </a:p>
        </p:txBody>
      </p:sp>
    </p:spTree>
    <p:extLst>
      <p:ext uri="{BB962C8B-B14F-4D97-AF65-F5344CB8AC3E}">
        <p14:creationId xmlns:p14="http://schemas.microsoft.com/office/powerpoint/2010/main" val="189448107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2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5EF8A1-235C-4A4F-91D6-1E82F25EB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209550"/>
            <a:ext cx="11734800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04F24B-1B40-4670-8D3B-654BB303A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23850"/>
            <a:ext cx="11468100" cy="577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D1423D-17F7-4573-89C1-2837F888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"/>
            <a:ext cx="714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55544E"/>
                </a:solidFill>
                <a:latin typeface="Courier New"/>
                <a:ea typeface="Courier New"/>
                <a:cs typeface="Courier New"/>
              </a:rPr>
              <a:t>BUILD 01 · FORM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B86EC2-91F8-47D0-AF4C-3F9218AD4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3225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The form supplies evidence, not conclusions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176D83-385B-4E49-9C1A-83D91D506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33575"/>
            <a:ext cx="485775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0D380A-DC8A-4B02-B59D-84A14CFF6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857375"/>
            <a:ext cx="485775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DCEE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515710-CD26-42BB-B877-4E192EF41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028825"/>
            <a:ext cx="4400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REQUIRED INPUT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F4D6D9-23D3-44B1-80EA-47CAA3FD8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371725"/>
            <a:ext cx="440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Order facts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0CEEC1-49DB-4248-9945-79682D0D6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933575"/>
            <a:ext cx="485775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BEBB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29C878-8202-424C-9B67-5AF021C41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857375"/>
            <a:ext cx="485775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22231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B41DAF-DE55-4A92-A4D1-4243C58E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028825"/>
            <a:ext cx="4400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68675F"/>
                </a:solidFill>
                <a:latin typeface="Courier New"/>
                <a:ea typeface="Courier New"/>
                <a:cs typeface="Courier New"/>
              </a:rPr>
              <a:t>CONTEXT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2CE23A-03D1-4420-91B7-EAD4F1E86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371725"/>
            <a:ext cx="440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Situation facts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988D34-AF66-41CC-B33D-C5C77D207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9087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49F1AA-A52F-4858-9220-7D14B830D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0512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Supplier name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C20458-C15D-4EA9-928C-DDE1F1156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0522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7C2B24-AE19-4B93-96DC-786043A54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1947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Supplier email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0B7ADF-E007-45CA-8586-4F73C72D9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1957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B7ACF9-4D48-4728-BED5-83CD51C7A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3382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PO or order number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516839-B32A-4E09-8CF4-863B8450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BDA7B7-BCD1-41CC-B3DF-D67690CD3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4817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Item or service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AE8CCA-6DF9-4B92-99D1-7540BADB7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9087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F54655-C9EC-4554-8E14-4BE787379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0512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Expected delivery date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E14D2C0-D3AB-4B4C-B85A-53F147B04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0522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99E7FB-4884-45F7-9BF5-76AFA2934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41947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Latest supplier update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F9A6073-5FA8-4312-95DA-263302E50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1957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708FB8-A76B-405A-A7A8-9E5C5342D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93382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Business impact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98470A-79BC-43D3-8E1F-0C9DE7A7B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733925"/>
            <a:ext cx="400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FCAB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9DD0D6-467C-4F10-A25F-15DDF4F63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4817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 i="0">
                <a:solidFill>
                  <a:srgbClr val="22231F"/>
                </a:solidFill>
                <a:latin typeface="Avenir Next"/>
                <a:ea typeface="Avenir Next"/>
                <a:cs typeface="Avenir Next"/>
              </a:rPr>
              <a:t>Additional context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46A274-4D06-4524-AA00-4E922A220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362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defRPr>
            </a:pPr>
            <a:r>
              <a:rPr sz="750" b="0" i="0">
                <a:solidFill>
                  <a:srgbClr val="77746C"/>
                </a:solidFill>
                <a:latin typeface="Courier New"/>
                <a:ea typeface="Courier New"/>
                <a:cs typeface="Courier New"/>
              </a:rPr>
              <a:t>09 / 20</a:t>
            </a:r>
          </a:p>
        </p:txBody>
      </p:sp>
    </p:spTree>
    <p:extLst>
      <p:ext uri="{BB962C8B-B14F-4D97-AF65-F5344CB8AC3E}">
        <p14:creationId xmlns:p14="http://schemas.microsoft.com/office/powerpoint/2010/main" val="10098364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2026-09-13T08:11:25.1790000Z</dcterms:created>
  <dcterms:modified xsi:type="dcterms:W3CDTF">2026-09-13T08:11:25.1790000Z</dcterms:modified>
</coreProperties>
</file>